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6" r:id="rId4"/>
    <p:sldId id="307" r:id="rId5"/>
    <p:sldId id="287" r:id="rId6"/>
    <p:sldId id="288" r:id="rId7"/>
    <p:sldId id="289" r:id="rId8"/>
    <p:sldId id="290" r:id="rId9"/>
    <p:sldId id="291" r:id="rId10"/>
    <p:sldId id="293" r:id="rId11"/>
    <p:sldId id="294" r:id="rId12"/>
    <p:sldId id="295" r:id="rId13"/>
    <p:sldId id="296" r:id="rId14"/>
    <p:sldId id="300" r:id="rId15"/>
    <p:sldId id="301" r:id="rId16"/>
    <p:sldId id="303" r:id="rId17"/>
    <p:sldId id="304" r:id="rId18"/>
    <p:sldId id="297" r:id="rId19"/>
    <p:sldId id="298" r:id="rId20"/>
    <p:sldId id="299" r:id="rId21"/>
    <p:sldId id="305" r:id="rId22"/>
    <p:sldId id="25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85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AF02-7D75-4683-87D6-CC34E7FC02DB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0E4AA-8C89-4BD7-970D-F8BB2C30AF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66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81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FD439682-B09A-E675-AFA3-E4FA2DD82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168" r="39446" b="59654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A9653B9-9DED-957A-C4C0-AC5AC94DC8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11557" y="227965"/>
            <a:ext cx="2016784" cy="6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5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nowcoder.com/discuss/38234293427066470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应用程序&#10;&#10;描述已自动生成">
            <a:extLst>
              <a:ext uri="{FF2B5EF4-FFF2-40B4-BE49-F238E27FC236}">
                <a16:creationId xmlns:a16="http://schemas.microsoft.com/office/drawing/2014/main" id="{0599F3E7-CA00-42F8-CC97-91B5B8EF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3" t="-230" r="24362" b="230"/>
          <a:stretch/>
        </p:blipFill>
        <p:spPr>
          <a:xfrm>
            <a:off x="0" y="-15816"/>
            <a:ext cx="12192000" cy="6880406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7AD1F4E9-4239-5FFA-C9AA-03F63A584CBD}"/>
              </a:ext>
            </a:extLst>
          </p:cNvPr>
          <p:cNvSpPr txBox="1">
            <a:spLocks/>
          </p:cNvSpPr>
          <p:nvPr/>
        </p:nvSpPr>
        <p:spPr>
          <a:xfrm>
            <a:off x="740230" y="2339001"/>
            <a:ext cx="6000435" cy="19542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0" i="0" kern="1200">
                <a:solidFill>
                  <a:schemeClr val="tx1"/>
                </a:solidFill>
                <a:latin typeface="HarmonyOS Sans SC Medium" pitchFamily="2" charset="-122"/>
                <a:ea typeface="HarmonyOS Sans SC Medium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>
                <a:solidFill>
                  <a:schemeClr val="accent1"/>
                </a:solidFill>
              </a:rPr>
              <a:t>"</a:t>
            </a:r>
            <a:r>
              <a:rPr kumimoji="1" lang="zh-CN" altLang="en-US" dirty="0">
                <a:solidFill>
                  <a:schemeClr val="accent1"/>
                </a:solidFill>
              </a:rPr>
              <a:t>蔚来杯</a:t>
            </a:r>
            <a:r>
              <a:rPr kumimoji="1" lang="en-US" altLang="zh-CN" dirty="0">
                <a:solidFill>
                  <a:schemeClr val="accent1"/>
                </a:solidFill>
              </a:rPr>
              <a:t>"2022</a:t>
            </a:r>
            <a:r>
              <a:rPr kumimoji="1" lang="zh-CN" altLang="en-US" dirty="0">
                <a:solidFill>
                  <a:schemeClr val="accent1"/>
                </a:solidFill>
              </a:rPr>
              <a:t>牛客</a:t>
            </a:r>
            <a:r>
              <a:rPr kumimoji="1" lang="zh-CN" altLang="en-US" dirty="0"/>
              <a:t>暑期多校训练营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4055EA69-3953-2329-D4CD-B2328FE7C7FA}"/>
              </a:ext>
            </a:extLst>
          </p:cNvPr>
          <p:cNvSpPr txBox="1">
            <a:spLocks/>
          </p:cNvSpPr>
          <p:nvPr/>
        </p:nvSpPr>
        <p:spPr>
          <a:xfrm>
            <a:off x="740230" y="4525619"/>
            <a:ext cx="9144000" cy="702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0" i="0" kern="1200">
                <a:solidFill>
                  <a:schemeClr val="tx1"/>
                </a:solidFill>
                <a:latin typeface="HarmonyOS Sans SC Medium" pitchFamily="2" charset="-122"/>
                <a:ea typeface="HarmonyOS Sans SC Medium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3500" dirty="0">
                <a:latin typeface="HarmonyOS Sans SC Light" pitchFamily="2" charset="-122"/>
                <a:ea typeface="HarmonyOS Sans SC Light" pitchFamily="2" charset="-122"/>
              </a:rPr>
              <a:t>讲题人：</a:t>
            </a:r>
            <a:r>
              <a:rPr kumimoji="1" lang="zh-CN" altLang="en-US" sz="3500" b="0" i="0" dirty="0">
                <a:latin typeface="HarmonyOS Sans SC Light" pitchFamily="2" charset="-122"/>
                <a:ea typeface="HarmonyOS Sans SC Light" pitchFamily="2" charset="-122"/>
              </a:rPr>
              <a:t>邓丝雨</a:t>
            </a:r>
            <a:endParaRPr kumimoji="1" lang="en-US" altLang="zh-CN" sz="3500" b="0" i="0" dirty="0">
              <a:latin typeface="HarmonyOS Sans SC Light" pitchFamily="2" charset="-122"/>
              <a:ea typeface="HarmonyOS Sans SC Light" pitchFamily="2" charset="-122"/>
            </a:endParaRPr>
          </a:p>
          <a:p>
            <a:pPr algn="l"/>
            <a:r>
              <a:rPr kumimoji="1" lang="zh-CN" altLang="en-US" sz="3500" dirty="0">
                <a:latin typeface="HarmonyOS Sans SC Light" pitchFamily="2" charset="-122"/>
                <a:ea typeface="HarmonyOS Sans SC Light" pitchFamily="2" charset="-122"/>
              </a:rPr>
              <a:t>讲题顺序：</a:t>
            </a:r>
            <a:r>
              <a:rPr kumimoji="1" lang="en-US" altLang="zh-CN" sz="3500" dirty="0">
                <a:ea typeface="HarmonyOS Sans SC Light" pitchFamily="2" charset="-122"/>
              </a:rPr>
              <a:t>C A J H F D G B</a:t>
            </a:r>
            <a:endParaRPr kumimoji="1" lang="zh-CN" altLang="en-US" sz="3500" dirty="0">
              <a:ea typeface="HarmonyOS Sans SC Light" pitchFamily="2" charset="-122"/>
            </a:endParaRPr>
          </a:p>
          <a:p>
            <a:pPr algn="l"/>
            <a:endParaRPr kumimoji="1" lang="zh-CN" altLang="en-US" sz="3500" b="0" i="0" dirty="0">
              <a:latin typeface="HarmonyOS Sans SC Light" pitchFamily="2" charset="-122"/>
              <a:ea typeface="HarmonyOS Sans SC Light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7E97F7-344D-142B-C87C-6339D19D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" y="829037"/>
            <a:ext cx="3804557" cy="4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F-Fief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点双连通分量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从特殊到一般：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链：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3B098A1-00DA-135C-C694-32754D485107}"/>
              </a:ext>
            </a:extLst>
          </p:cNvPr>
          <p:cNvSpPr/>
          <p:nvPr/>
        </p:nvSpPr>
        <p:spPr>
          <a:xfrm>
            <a:off x="2257678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7E3F422-964E-D27B-37CA-06992342E68E}"/>
              </a:ext>
            </a:extLst>
          </p:cNvPr>
          <p:cNvSpPr/>
          <p:nvPr/>
        </p:nvSpPr>
        <p:spPr>
          <a:xfrm>
            <a:off x="3902114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7C6244-AD34-AC76-0B46-E38C40261F5B}"/>
              </a:ext>
            </a:extLst>
          </p:cNvPr>
          <p:cNvSpPr/>
          <p:nvPr/>
        </p:nvSpPr>
        <p:spPr>
          <a:xfrm>
            <a:off x="5546550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560F275-C3C6-774F-48BD-E3D85F01042E}"/>
              </a:ext>
            </a:extLst>
          </p:cNvPr>
          <p:cNvSpPr/>
          <p:nvPr/>
        </p:nvSpPr>
        <p:spPr>
          <a:xfrm>
            <a:off x="7190986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280BEDC-8D3A-2FD9-3D4B-67FE8DFD687F}"/>
              </a:ext>
            </a:extLst>
          </p:cNvPr>
          <p:cNvSpPr/>
          <p:nvPr/>
        </p:nvSpPr>
        <p:spPr>
          <a:xfrm>
            <a:off x="8835422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D9D3AE-7315-A23F-559E-C6A7F5BBC499}"/>
              </a:ext>
            </a:extLst>
          </p:cNvPr>
          <p:cNvSpPr/>
          <p:nvPr/>
        </p:nvSpPr>
        <p:spPr>
          <a:xfrm>
            <a:off x="10479859" y="3429000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798781F-BB39-F89D-9A74-E74F5C5EF0BE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2694648" y="3647485"/>
            <a:ext cx="120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4CAE912-CEDE-5D08-5C27-9C8E38A6AFF8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2694648" y="3647485"/>
            <a:ext cx="120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CE87470-46AA-C6CF-C6C2-5E7A2323010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4339084" y="3647485"/>
            <a:ext cx="120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3013D41-CD6B-C6A0-AAC8-1D3B0299F4A6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983520" y="3647485"/>
            <a:ext cx="120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B344DB6-C561-214C-3D50-74397E349E44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7627956" y="3647485"/>
            <a:ext cx="1207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2397EB7-1F31-156D-E078-C164A034F43B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9272392" y="3647485"/>
            <a:ext cx="120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F-Fief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点双连通分量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从特殊到一般：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链：</a:t>
            </a:r>
            <a:r>
              <a:rPr kumimoji="1" lang="en-US" altLang="zh-CN" sz="2400" dirty="0" err="1">
                <a:solidFill>
                  <a:schemeClr val="tx2"/>
                </a:solidFill>
                <a:ea typeface="HarmonyOS Sans SC Light" pitchFamily="2" charset="-122"/>
              </a:rPr>
              <a:t>xy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分别是两个端点时可以，否则不行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不只有一条链的树：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0D37F055-700A-01D6-84C1-7EBEDD76825F}"/>
              </a:ext>
            </a:extLst>
          </p:cNvPr>
          <p:cNvSpPr/>
          <p:nvPr/>
        </p:nvSpPr>
        <p:spPr>
          <a:xfrm>
            <a:off x="9253183" y="1330524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CD67D87-66BF-CDDA-9723-98A51FA7D992}"/>
              </a:ext>
            </a:extLst>
          </p:cNvPr>
          <p:cNvSpPr/>
          <p:nvPr/>
        </p:nvSpPr>
        <p:spPr>
          <a:xfrm>
            <a:off x="8418417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8728199-D0CA-0B7C-923D-4DAADC02C43B}"/>
              </a:ext>
            </a:extLst>
          </p:cNvPr>
          <p:cNvSpPr/>
          <p:nvPr/>
        </p:nvSpPr>
        <p:spPr>
          <a:xfrm>
            <a:off x="9755356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B0F8E7C-4A15-7F83-E086-180A1E515002}"/>
              </a:ext>
            </a:extLst>
          </p:cNvPr>
          <p:cNvSpPr/>
          <p:nvPr/>
        </p:nvSpPr>
        <p:spPr>
          <a:xfrm>
            <a:off x="10121806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28D277B-88BE-CF58-1D63-03C20AE1B340}"/>
              </a:ext>
            </a:extLst>
          </p:cNvPr>
          <p:cNvSpPr/>
          <p:nvPr/>
        </p:nvSpPr>
        <p:spPr>
          <a:xfrm>
            <a:off x="9314280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02CFE4B-259D-D232-9916-E203B8E08521}"/>
              </a:ext>
            </a:extLst>
          </p:cNvPr>
          <p:cNvSpPr/>
          <p:nvPr/>
        </p:nvSpPr>
        <p:spPr>
          <a:xfrm>
            <a:off x="8069784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8D91F0A-0912-CF1B-DCE3-7B07BEB6D345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8636902" y="1767494"/>
            <a:ext cx="834766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89B5C60-B1DB-5E39-628C-74677C612897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9471668" y="1767494"/>
            <a:ext cx="502173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B95DE7B-1D28-CE68-91E0-4975C63DDF18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9973841" y="3042523"/>
            <a:ext cx="366450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F6D1381-E6EF-1518-1F53-C9A98B016B10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 flipH="1">
            <a:off x="9532765" y="3042523"/>
            <a:ext cx="441076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403683D-427B-7717-4C87-AAA41088830B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8288269" y="3042523"/>
            <a:ext cx="348633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57F0646-4C78-85F8-6C2D-50D2BB6BB741}"/>
              </a:ext>
            </a:extLst>
          </p:cNvPr>
          <p:cNvCxnSpPr>
            <a:cxnSpLocks/>
            <a:stCxn id="34" idx="4"/>
            <a:endCxn id="75" idx="0"/>
          </p:cNvCxnSpPr>
          <p:nvPr/>
        </p:nvCxnSpPr>
        <p:spPr>
          <a:xfrm flipH="1">
            <a:off x="8069784" y="4259856"/>
            <a:ext cx="218485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8C046840-F904-BF5C-4188-BAC25BC49F8C}"/>
              </a:ext>
            </a:extLst>
          </p:cNvPr>
          <p:cNvSpPr/>
          <p:nvPr/>
        </p:nvSpPr>
        <p:spPr>
          <a:xfrm>
            <a:off x="862391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B082F81-453C-4276-1087-5B7AC2FED3EB}"/>
              </a:ext>
            </a:extLst>
          </p:cNvPr>
          <p:cNvSpPr/>
          <p:nvPr/>
        </p:nvSpPr>
        <p:spPr>
          <a:xfrm>
            <a:off x="1069396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11</a:t>
            </a:r>
            <a:endParaRPr lang="zh-CN" altLang="en-US" sz="900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64AD2C0-9115-6A3B-C946-A1C441D6D020}"/>
              </a:ext>
            </a:extLst>
          </p:cNvPr>
          <p:cNvSpPr/>
          <p:nvPr/>
        </p:nvSpPr>
        <p:spPr>
          <a:xfrm>
            <a:off x="9786308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10</a:t>
            </a:r>
            <a:endParaRPr lang="zh-CN" altLang="en-US" sz="900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0603340-4BD0-3DE3-99FF-5F7F2DC636CD}"/>
              </a:ext>
            </a:extLst>
          </p:cNvPr>
          <p:cNvSpPr/>
          <p:nvPr/>
        </p:nvSpPr>
        <p:spPr>
          <a:xfrm>
            <a:off x="914872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52D94ADF-D146-7033-F8E5-96B728AC7531}"/>
              </a:ext>
            </a:extLst>
          </p:cNvPr>
          <p:cNvSpPr/>
          <p:nvPr/>
        </p:nvSpPr>
        <p:spPr>
          <a:xfrm>
            <a:off x="785129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4F7B2C2A-F85A-1543-F8BC-0553D8290D5F}"/>
              </a:ext>
            </a:extLst>
          </p:cNvPr>
          <p:cNvCxnSpPr>
            <a:cxnSpLocks/>
            <a:stCxn id="33" idx="4"/>
            <a:endCxn id="71" idx="0"/>
          </p:cNvCxnSpPr>
          <p:nvPr/>
        </p:nvCxnSpPr>
        <p:spPr>
          <a:xfrm flipH="1">
            <a:off x="8842404" y="4259856"/>
            <a:ext cx="690361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E60B43BE-109C-00B6-2AAB-EDD06F305104}"/>
              </a:ext>
            </a:extLst>
          </p:cNvPr>
          <p:cNvCxnSpPr>
            <a:cxnSpLocks/>
            <a:stCxn id="33" idx="4"/>
            <a:endCxn id="74" idx="0"/>
          </p:cNvCxnSpPr>
          <p:nvPr/>
        </p:nvCxnSpPr>
        <p:spPr>
          <a:xfrm flipH="1">
            <a:off x="9367208" y="4259856"/>
            <a:ext cx="165557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A8D14EA-5B78-72A3-36B1-AF51894D8C75}"/>
              </a:ext>
            </a:extLst>
          </p:cNvPr>
          <p:cNvCxnSpPr>
            <a:cxnSpLocks/>
            <a:stCxn id="33" idx="4"/>
            <a:endCxn id="73" idx="0"/>
          </p:cNvCxnSpPr>
          <p:nvPr/>
        </p:nvCxnSpPr>
        <p:spPr>
          <a:xfrm>
            <a:off x="9532765" y="4259856"/>
            <a:ext cx="472028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42C89011-F8BB-4242-8C72-82519C55230B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0340291" y="4087986"/>
            <a:ext cx="572157" cy="65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85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F-Fief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点双连通分量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从特殊到一般：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链：</a:t>
            </a:r>
            <a:r>
              <a:rPr kumimoji="1" lang="en-US" altLang="zh-CN" sz="2400" dirty="0" err="1">
                <a:solidFill>
                  <a:schemeClr val="tx2"/>
                </a:solidFill>
                <a:ea typeface="HarmonyOS Sans SC Light" pitchFamily="2" charset="-122"/>
              </a:rPr>
              <a:t>xy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分别是两个端点时可以，否则不行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不只有一条链的树： 都不行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有“环”：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90D7C31A-6C41-9BA6-4CF4-957B78338DD6}"/>
              </a:ext>
            </a:extLst>
          </p:cNvPr>
          <p:cNvSpPr/>
          <p:nvPr/>
        </p:nvSpPr>
        <p:spPr>
          <a:xfrm>
            <a:off x="2896574" y="4450103"/>
            <a:ext cx="396510" cy="39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5A5E6EE-10BF-E07B-16A9-E6CCFE9282C3}"/>
              </a:ext>
            </a:extLst>
          </p:cNvPr>
          <p:cNvSpPr/>
          <p:nvPr/>
        </p:nvSpPr>
        <p:spPr>
          <a:xfrm>
            <a:off x="2097785" y="5161702"/>
            <a:ext cx="396510" cy="39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7014370-C8A2-033A-E7DE-19663A7E5DD3}"/>
              </a:ext>
            </a:extLst>
          </p:cNvPr>
          <p:cNvSpPr/>
          <p:nvPr/>
        </p:nvSpPr>
        <p:spPr>
          <a:xfrm>
            <a:off x="3695363" y="5161702"/>
            <a:ext cx="396510" cy="39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DA773BD-1247-5390-202E-289A21B943EE}"/>
              </a:ext>
            </a:extLst>
          </p:cNvPr>
          <p:cNvSpPr/>
          <p:nvPr/>
        </p:nvSpPr>
        <p:spPr>
          <a:xfrm>
            <a:off x="2497179" y="5862388"/>
            <a:ext cx="396510" cy="39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817F6D6-A277-EE8C-B84C-1328379C9CB9}"/>
              </a:ext>
            </a:extLst>
          </p:cNvPr>
          <p:cNvSpPr/>
          <p:nvPr/>
        </p:nvSpPr>
        <p:spPr>
          <a:xfrm>
            <a:off x="3295968" y="5862388"/>
            <a:ext cx="396510" cy="39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7E9D83A-0B3B-172A-9A37-EA6BF523EA62}"/>
              </a:ext>
            </a:extLst>
          </p:cNvPr>
          <p:cNvCxnSpPr>
            <a:cxnSpLocks/>
            <a:stCxn id="2" idx="3"/>
            <a:endCxn id="36" idx="7"/>
          </p:cNvCxnSpPr>
          <p:nvPr/>
        </p:nvCxnSpPr>
        <p:spPr>
          <a:xfrm flipH="1">
            <a:off x="2436227" y="4788545"/>
            <a:ext cx="518415" cy="431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5CDBE3FC-2A22-992E-D992-9C4A3F89BA5A}"/>
              </a:ext>
            </a:extLst>
          </p:cNvPr>
          <p:cNvCxnSpPr>
            <a:cxnSpLocks/>
            <a:stCxn id="42" idx="1"/>
            <a:endCxn id="36" idx="5"/>
          </p:cNvCxnSpPr>
          <p:nvPr/>
        </p:nvCxnSpPr>
        <p:spPr>
          <a:xfrm flipH="1" flipV="1">
            <a:off x="2436227" y="5500144"/>
            <a:ext cx="119020" cy="4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1A68393-28C0-BCA6-61D3-EEE2579F2D92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2893689" y="6060643"/>
            <a:ext cx="40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1CC131B-E730-2DB5-485F-5D41A7502B33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3634410" y="5500144"/>
            <a:ext cx="119021" cy="4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B94431A-F669-308C-53C1-4B0BDA1A9F7D}"/>
              </a:ext>
            </a:extLst>
          </p:cNvPr>
          <p:cNvCxnSpPr>
            <a:cxnSpLocks/>
            <a:stCxn id="2" idx="5"/>
            <a:endCxn id="41" idx="1"/>
          </p:cNvCxnSpPr>
          <p:nvPr/>
        </p:nvCxnSpPr>
        <p:spPr>
          <a:xfrm>
            <a:off x="3235016" y="4788545"/>
            <a:ext cx="518415" cy="431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6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F-Fief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点双连通分量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从特殊到一般：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链：</a:t>
            </a:r>
            <a:r>
              <a:rPr kumimoji="1" lang="en-US" altLang="zh-CN" sz="2400" dirty="0" err="1">
                <a:solidFill>
                  <a:schemeClr val="tx2"/>
                </a:solidFill>
                <a:ea typeface="HarmonyOS Sans SC Light" pitchFamily="2" charset="-122"/>
              </a:rPr>
              <a:t>xy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分别是两个端点时可以，否则不行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不只有一条链的树： 都不行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有“环”：可以从任意一个点进入环也可以从任意一个点出环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点双缩点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——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变成树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D-Directed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概率期望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zh-CN" altLang="en-US" sz="2800" dirty="0">
                <a:solidFill>
                  <a:schemeClr val="tx2"/>
                </a:solidFill>
              </a:rPr>
              <a:t>排列组合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给定一棵树和一个起点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S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，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1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号节点为终点，随机选其中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K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条边变成指向终点的单向边，在树上随机游走，求到达终点的期望步数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背景图案&#10;&#10;描述已自动生成">
            <a:extLst>
              <a:ext uri="{FF2B5EF4-FFF2-40B4-BE49-F238E27FC236}">
                <a16:creationId xmlns:a16="http://schemas.microsoft.com/office/drawing/2014/main" id="{F12C160E-1124-FBD5-4BA7-2426B22AD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6D9FB02-A183-7C10-6568-4D529C6C58F5}"/>
              </a:ext>
            </a:extLst>
          </p:cNvPr>
          <p:cNvSpPr/>
          <p:nvPr/>
        </p:nvSpPr>
        <p:spPr>
          <a:xfrm>
            <a:off x="9253183" y="1330524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33FC4A9-62AA-DA9D-AB03-7B7A735CFE6B}"/>
              </a:ext>
            </a:extLst>
          </p:cNvPr>
          <p:cNvSpPr/>
          <p:nvPr/>
        </p:nvSpPr>
        <p:spPr>
          <a:xfrm>
            <a:off x="8418417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2106B03-A3C5-31E8-BC04-62F3C9531032}"/>
              </a:ext>
            </a:extLst>
          </p:cNvPr>
          <p:cNvSpPr/>
          <p:nvPr/>
        </p:nvSpPr>
        <p:spPr>
          <a:xfrm>
            <a:off x="9755356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3B0735-4B03-33CC-D586-B0C8A10E1F15}"/>
              </a:ext>
            </a:extLst>
          </p:cNvPr>
          <p:cNvSpPr/>
          <p:nvPr/>
        </p:nvSpPr>
        <p:spPr>
          <a:xfrm>
            <a:off x="10121806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50E174C-A6E3-E3E1-4A5E-72D2A4438F50}"/>
              </a:ext>
            </a:extLst>
          </p:cNvPr>
          <p:cNvSpPr/>
          <p:nvPr/>
        </p:nvSpPr>
        <p:spPr>
          <a:xfrm>
            <a:off x="9314280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5564BE-B65A-BF9E-ED35-B98BE1010AC2}"/>
              </a:ext>
            </a:extLst>
          </p:cNvPr>
          <p:cNvSpPr/>
          <p:nvPr/>
        </p:nvSpPr>
        <p:spPr>
          <a:xfrm>
            <a:off x="8069784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A36407A-C39F-DB7F-86D8-00F5E4F5510D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 flipH="1">
            <a:off x="8636902" y="1767494"/>
            <a:ext cx="834766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A6284AE-1DF9-8E11-A9FA-EDFF26EBA843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471668" y="1767494"/>
            <a:ext cx="502173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6DDFB5E-49CC-B59A-1000-49DEB234B7A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9973841" y="3042523"/>
            <a:ext cx="366450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B3B8CF4-3A13-83D6-298B-19B755E33BFA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9532765" y="3042523"/>
            <a:ext cx="441076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86B17A-4151-BF48-33AA-9D74EFB1FDA6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8288269" y="3042523"/>
            <a:ext cx="348633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B1BB44-CB2C-85A2-CD2A-00D3DF34BE07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 flipH="1">
            <a:off x="8069784" y="4259856"/>
            <a:ext cx="218485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EE7D0E8-3A03-C5B9-B1AB-186D9EA658FF}"/>
              </a:ext>
            </a:extLst>
          </p:cNvPr>
          <p:cNvSpPr/>
          <p:nvPr/>
        </p:nvSpPr>
        <p:spPr>
          <a:xfrm>
            <a:off x="862391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BADCE99-9E8E-0F84-A0D7-B09C18D3AB28}"/>
              </a:ext>
            </a:extLst>
          </p:cNvPr>
          <p:cNvSpPr/>
          <p:nvPr/>
        </p:nvSpPr>
        <p:spPr>
          <a:xfrm>
            <a:off x="1069396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11</a:t>
            </a:r>
            <a:endParaRPr lang="zh-CN" altLang="en-US" sz="9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5519771-70B3-5762-97A9-C44B1EB20180}"/>
              </a:ext>
            </a:extLst>
          </p:cNvPr>
          <p:cNvSpPr/>
          <p:nvPr/>
        </p:nvSpPr>
        <p:spPr>
          <a:xfrm>
            <a:off x="9786308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10</a:t>
            </a:r>
            <a:endParaRPr lang="zh-CN" altLang="en-US" sz="9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6158BA0-D776-7A17-EDF8-A2E678FC8FA9}"/>
              </a:ext>
            </a:extLst>
          </p:cNvPr>
          <p:cNvSpPr/>
          <p:nvPr/>
        </p:nvSpPr>
        <p:spPr>
          <a:xfrm>
            <a:off x="914872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F47B76-26F6-B866-7102-E3A95FB79199}"/>
              </a:ext>
            </a:extLst>
          </p:cNvPr>
          <p:cNvSpPr/>
          <p:nvPr/>
        </p:nvSpPr>
        <p:spPr>
          <a:xfrm>
            <a:off x="785129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A281B02-7C85-0C54-F993-E6B36C5A0792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 flipH="1">
            <a:off x="8842404" y="4259856"/>
            <a:ext cx="690361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42C6F53-3ADE-0153-22FA-BF8D65533875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>
          <a:xfrm flipH="1">
            <a:off x="9367208" y="4259856"/>
            <a:ext cx="165557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18BB6B-B701-FF09-5CC1-34829F536270}"/>
              </a:ext>
            </a:extLst>
          </p:cNvPr>
          <p:cNvCxnSpPr>
            <a:cxnSpLocks/>
            <a:stCxn id="6" idx="4"/>
            <a:endCxn id="16" idx="0"/>
          </p:cNvCxnSpPr>
          <p:nvPr/>
        </p:nvCxnSpPr>
        <p:spPr>
          <a:xfrm>
            <a:off x="9532765" y="4259856"/>
            <a:ext cx="472028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0A679B-0434-E576-191F-780FDFD2719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340291" y="4087986"/>
            <a:ext cx="572157" cy="65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>
            <a:extLst>
              <a:ext uri="{FF2B5EF4-FFF2-40B4-BE49-F238E27FC236}">
                <a16:creationId xmlns:a16="http://schemas.microsoft.com/office/drawing/2014/main" id="{66E0D41B-A29D-88E3-0083-86F62470596D}"/>
              </a:ext>
            </a:extLst>
          </p:cNvPr>
          <p:cNvSpPr txBox="1">
            <a:spLocks/>
          </p:cNvSpPr>
          <p:nvPr/>
        </p:nvSpPr>
        <p:spPr>
          <a:xfrm>
            <a:off x="695775" y="2150026"/>
            <a:ext cx="4721028" cy="4528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先考虑没有单向边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F[x]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表示从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x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走到他的父亲的步数的期望值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两种情况：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直接走到父亲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先走到他某个儿子，然后从儿子走到他再从他走到父亲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F[x] = ?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Ans = 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？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4F83166-2E15-EF50-769B-B6325CF8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67698FED-D2B7-3539-A8EC-911BAC879E1B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D-Directed</a:t>
            </a:r>
          </a:p>
          <a:p>
            <a:endParaRPr kumimoji="1" lang="zh-CN" alt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70931EA5-861B-D2E3-0F09-8381D8A027FE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概率期望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zh-CN" altLang="en-US" sz="2800" dirty="0">
                <a:solidFill>
                  <a:schemeClr val="tx2"/>
                </a:solidFill>
              </a:rPr>
              <a:t>排列组合</a:t>
            </a:r>
          </a:p>
        </p:txBody>
      </p:sp>
    </p:spTree>
    <p:extLst>
      <p:ext uri="{BB962C8B-B14F-4D97-AF65-F5344CB8AC3E}">
        <p14:creationId xmlns:p14="http://schemas.microsoft.com/office/powerpoint/2010/main" val="893036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背景图案&#10;&#10;描述已自动生成">
            <a:extLst>
              <a:ext uri="{FF2B5EF4-FFF2-40B4-BE49-F238E27FC236}">
                <a16:creationId xmlns:a16="http://schemas.microsoft.com/office/drawing/2014/main" id="{87CBFEDA-A584-218F-44DE-86CC8FC3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6D9FB02-A183-7C10-6568-4D529C6C58F5}"/>
              </a:ext>
            </a:extLst>
          </p:cNvPr>
          <p:cNvSpPr/>
          <p:nvPr/>
        </p:nvSpPr>
        <p:spPr>
          <a:xfrm>
            <a:off x="9253183" y="1330524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33FC4A9-62AA-DA9D-AB03-7B7A735CFE6B}"/>
              </a:ext>
            </a:extLst>
          </p:cNvPr>
          <p:cNvSpPr/>
          <p:nvPr/>
        </p:nvSpPr>
        <p:spPr>
          <a:xfrm>
            <a:off x="8418417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2106B03-A3C5-31E8-BC04-62F3C9531032}"/>
              </a:ext>
            </a:extLst>
          </p:cNvPr>
          <p:cNvSpPr/>
          <p:nvPr/>
        </p:nvSpPr>
        <p:spPr>
          <a:xfrm>
            <a:off x="9755356" y="2605553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13B0735-4B03-33CC-D586-B0C8A10E1F15}"/>
              </a:ext>
            </a:extLst>
          </p:cNvPr>
          <p:cNvSpPr/>
          <p:nvPr/>
        </p:nvSpPr>
        <p:spPr>
          <a:xfrm>
            <a:off x="10121806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50E174C-A6E3-E3E1-4A5E-72D2A4438F50}"/>
              </a:ext>
            </a:extLst>
          </p:cNvPr>
          <p:cNvSpPr/>
          <p:nvPr/>
        </p:nvSpPr>
        <p:spPr>
          <a:xfrm>
            <a:off x="9314280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5564BE-B65A-BF9E-ED35-B98BE1010AC2}"/>
              </a:ext>
            </a:extLst>
          </p:cNvPr>
          <p:cNvSpPr/>
          <p:nvPr/>
        </p:nvSpPr>
        <p:spPr>
          <a:xfrm>
            <a:off x="8069784" y="3822886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A36407A-C39F-DB7F-86D8-00F5E4F5510D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 flipH="1">
            <a:off x="8636902" y="1767494"/>
            <a:ext cx="834766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A6284AE-1DF9-8E11-A9FA-EDFF26EBA843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471668" y="1767494"/>
            <a:ext cx="502173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6DDFB5E-49CC-B59A-1000-49DEB234B7AE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9973841" y="3042523"/>
            <a:ext cx="366450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B3B8CF4-3A13-83D6-298B-19B755E33BFA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9532765" y="3042523"/>
            <a:ext cx="441076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B1BB44-CB2C-85A2-CD2A-00D3DF34BE07}"/>
              </a:ext>
            </a:extLst>
          </p:cNvPr>
          <p:cNvCxnSpPr>
            <a:cxnSpLocks/>
            <a:stCxn id="7" idx="4"/>
            <a:endCxn id="18" idx="0"/>
          </p:cNvCxnSpPr>
          <p:nvPr/>
        </p:nvCxnSpPr>
        <p:spPr>
          <a:xfrm flipH="1">
            <a:off x="8069784" y="4259856"/>
            <a:ext cx="218485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EE7D0E8-3A03-C5B9-B1AB-186D9EA658FF}"/>
              </a:ext>
            </a:extLst>
          </p:cNvPr>
          <p:cNvSpPr/>
          <p:nvPr/>
        </p:nvSpPr>
        <p:spPr>
          <a:xfrm>
            <a:off x="862391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BADCE99-9E8E-0F84-A0D7-B09C18D3AB28}"/>
              </a:ext>
            </a:extLst>
          </p:cNvPr>
          <p:cNvSpPr/>
          <p:nvPr/>
        </p:nvSpPr>
        <p:spPr>
          <a:xfrm>
            <a:off x="1069396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11</a:t>
            </a:r>
            <a:endParaRPr lang="zh-CN" altLang="en-US" sz="9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5519771-70B3-5762-97A9-C44B1EB20180}"/>
              </a:ext>
            </a:extLst>
          </p:cNvPr>
          <p:cNvSpPr/>
          <p:nvPr/>
        </p:nvSpPr>
        <p:spPr>
          <a:xfrm>
            <a:off x="9786308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10</a:t>
            </a:r>
            <a:endParaRPr lang="zh-CN" altLang="en-US" sz="9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6158BA0-D776-7A17-EDF8-A2E678FC8FA9}"/>
              </a:ext>
            </a:extLst>
          </p:cNvPr>
          <p:cNvSpPr/>
          <p:nvPr/>
        </p:nvSpPr>
        <p:spPr>
          <a:xfrm>
            <a:off x="9148723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6F47B76-26F6-B866-7102-E3A95FB79199}"/>
              </a:ext>
            </a:extLst>
          </p:cNvPr>
          <p:cNvSpPr/>
          <p:nvPr/>
        </p:nvSpPr>
        <p:spPr>
          <a:xfrm>
            <a:off x="7851299" y="474019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A281B02-7C85-0C54-F993-E6B36C5A0792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 flipH="1">
            <a:off x="8842404" y="4259856"/>
            <a:ext cx="690361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42C6F53-3ADE-0153-22FA-BF8D65533875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>
          <a:xfrm flipH="1">
            <a:off x="9367208" y="4259856"/>
            <a:ext cx="165557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118BB6B-B701-FF09-5CC1-34829F536270}"/>
              </a:ext>
            </a:extLst>
          </p:cNvPr>
          <p:cNvCxnSpPr>
            <a:cxnSpLocks/>
            <a:stCxn id="6" idx="4"/>
            <a:endCxn id="16" idx="0"/>
          </p:cNvCxnSpPr>
          <p:nvPr/>
        </p:nvCxnSpPr>
        <p:spPr>
          <a:xfrm>
            <a:off x="9532765" y="4259856"/>
            <a:ext cx="472028" cy="48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80A679B-0434-E576-191F-780FDFD2719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340291" y="4087986"/>
            <a:ext cx="572157" cy="65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>
            <a:extLst>
              <a:ext uri="{FF2B5EF4-FFF2-40B4-BE49-F238E27FC236}">
                <a16:creationId xmlns:a16="http://schemas.microsoft.com/office/drawing/2014/main" id="{66E0D41B-A29D-88E3-0083-86F62470596D}"/>
              </a:ext>
            </a:extLst>
          </p:cNvPr>
          <p:cNvSpPr txBox="1">
            <a:spLocks/>
          </p:cNvSpPr>
          <p:nvPr/>
        </p:nvSpPr>
        <p:spPr>
          <a:xfrm>
            <a:off x="912112" y="2523560"/>
            <a:ext cx="4721028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某条边改成单向会发生什么？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下不去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  or 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下去了就上不来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1D7B17-CB9C-3D3B-7ED1-682D8825813E}"/>
              </a:ext>
            </a:extLst>
          </p:cNvPr>
          <p:cNvCxnSpPr>
            <a:stCxn id="3" idx="4"/>
            <a:endCxn id="7" idx="0"/>
          </p:cNvCxnSpPr>
          <p:nvPr/>
        </p:nvCxnSpPr>
        <p:spPr>
          <a:xfrm flipH="1">
            <a:off x="8288269" y="3042523"/>
            <a:ext cx="348633" cy="7803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C3EB6B64-541B-6AC5-17A3-D5696232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DCF61E67-5B4B-2F7A-74C1-BE0D01B750E6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D-Directed</a:t>
            </a:r>
          </a:p>
          <a:p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7BAB4E8A-F74F-13FD-A2DC-92CB2B2C56F9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概率期望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zh-CN" altLang="en-US" sz="2800" dirty="0">
                <a:solidFill>
                  <a:schemeClr val="tx2"/>
                </a:solidFill>
              </a:rPr>
              <a:t>排列组合</a:t>
            </a:r>
          </a:p>
        </p:txBody>
      </p:sp>
    </p:spTree>
    <p:extLst>
      <p:ext uri="{BB962C8B-B14F-4D97-AF65-F5344CB8AC3E}">
        <p14:creationId xmlns:p14="http://schemas.microsoft.com/office/powerpoint/2010/main" val="117468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背景图案&#10;&#10;描述已自动生成">
            <a:extLst>
              <a:ext uri="{FF2B5EF4-FFF2-40B4-BE49-F238E27FC236}">
                <a16:creationId xmlns:a16="http://schemas.microsoft.com/office/drawing/2014/main" id="{C7EBF38F-A5CE-06E6-28CC-C16716FE2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A5D69001-5DF2-A577-BAAB-8E481DB4382C}"/>
              </a:ext>
            </a:extLst>
          </p:cNvPr>
          <p:cNvSpPr/>
          <p:nvPr/>
        </p:nvSpPr>
        <p:spPr>
          <a:xfrm>
            <a:off x="6477346" y="793339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3FC7967-69B5-0A14-68BC-1E1612441FD5}"/>
              </a:ext>
            </a:extLst>
          </p:cNvPr>
          <p:cNvSpPr/>
          <p:nvPr/>
        </p:nvSpPr>
        <p:spPr>
          <a:xfrm>
            <a:off x="5642580" y="206836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E183B94-7E88-5841-7B64-1F45262CF41A}"/>
              </a:ext>
            </a:extLst>
          </p:cNvPr>
          <p:cNvSpPr/>
          <p:nvPr/>
        </p:nvSpPr>
        <p:spPr>
          <a:xfrm>
            <a:off x="6979519" y="206836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3D41D9-E452-AD5E-550C-BA8482C4B7B7}"/>
              </a:ext>
            </a:extLst>
          </p:cNvPr>
          <p:cNvSpPr/>
          <p:nvPr/>
        </p:nvSpPr>
        <p:spPr>
          <a:xfrm>
            <a:off x="7345969" y="328570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464BC54-A0BF-CF52-3BB4-3D15BF315831}"/>
              </a:ext>
            </a:extLst>
          </p:cNvPr>
          <p:cNvSpPr/>
          <p:nvPr/>
        </p:nvSpPr>
        <p:spPr>
          <a:xfrm>
            <a:off x="6538443" y="328570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AC5FA01-CDC0-8FFC-B699-609C6B2C04B0}"/>
              </a:ext>
            </a:extLst>
          </p:cNvPr>
          <p:cNvSpPr/>
          <p:nvPr/>
        </p:nvSpPr>
        <p:spPr>
          <a:xfrm>
            <a:off x="5293947" y="328570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F6CF94A-0D87-3AD1-99E8-E653A10B9352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5861065" y="1230309"/>
            <a:ext cx="834766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4B1356C-331F-B29E-D663-D6415FABF87A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>
            <a:off x="6695831" y="1230309"/>
            <a:ext cx="502173" cy="83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45C1741-447E-B8E3-357D-07C34478F620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7198004" y="2505338"/>
            <a:ext cx="366450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9AAF0B1-0399-8620-98CA-2C252D0C3771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6756928" y="2505338"/>
            <a:ext cx="441076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886C6BA-A3D7-C3A2-8AF1-9FE3AEF79735}"/>
              </a:ext>
            </a:extLst>
          </p:cNvPr>
          <p:cNvCxnSpPr>
            <a:cxnSpLocks/>
            <a:stCxn id="24" idx="4"/>
            <a:endCxn id="28" idx="0"/>
          </p:cNvCxnSpPr>
          <p:nvPr/>
        </p:nvCxnSpPr>
        <p:spPr>
          <a:xfrm flipH="1">
            <a:off x="5512432" y="2505338"/>
            <a:ext cx="348633" cy="780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92B98A0-8256-062E-7874-A11CB2359F09}"/>
              </a:ext>
            </a:extLst>
          </p:cNvPr>
          <p:cNvCxnSpPr>
            <a:cxnSpLocks/>
            <a:stCxn id="28" idx="4"/>
            <a:endCxn id="39" idx="0"/>
          </p:cNvCxnSpPr>
          <p:nvPr/>
        </p:nvCxnSpPr>
        <p:spPr>
          <a:xfrm flipH="1">
            <a:off x="5152205" y="3722671"/>
            <a:ext cx="360227" cy="826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1313B510-345A-7798-74C7-12846B5C2408}"/>
              </a:ext>
            </a:extLst>
          </p:cNvPr>
          <p:cNvSpPr/>
          <p:nvPr/>
        </p:nvSpPr>
        <p:spPr>
          <a:xfrm>
            <a:off x="5860559" y="455332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9127A09-F6ED-8629-1DC8-F694BB0EEA08}"/>
              </a:ext>
            </a:extLst>
          </p:cNvPr>
          <p:cNvSpPr/>
          <p:nvPr/>
        </p:nvSpPr>
        <p:spPr>
          <a:xfrm>
            <a:off x="7930603" y="455332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11</a:t>
            </a:r>
            <a:endParaRPr lang="zh-CN" altLang="en-US" sz="900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8533BE1-77DA-E393-3DFB-D9DE05C778F9}"/>
              </a:ext>
            </a:extLst>
          </p:cNvPr>
          <p:cNvSpPr/>
          <p:nvPr/>
        </p:nvSpPr>
        <p:spPr>
          <a:xfrm>
            <a:off x="7022948" y="455332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10</a:t>
            </a:r>
            <a:endParaRPr lang="zh-CN" altLang="en-US" sz="900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8289A75-C09F-2C57-87FF-6B2662F2CD65}"/>
              </a:ext>
            </a:extLst>
          </p:cNvPr>
          <p:cNvSpPr/>
          <p:nvPr/>
        </p:nvSpPr>
        <p:spPr>
          <a:xfrm>
            <a:off x="6385363" y="4553321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0DAB318-1B64-6AD7-6C0E-4178C36BA0DF}"/>
              </a:ext>
            </a:extLst>
          </p:cNvPr>
          <p:cNvSpPr/>
          <p:nvPr/>
        </p:nvSpPr>
        <p:spPr>
          <a:xfrm>
            <a:off x="4933720" y="4549408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A87CEE6-BE9B-B57B-9669-D97A92DC1C72}"/>
              </a:ext>
            </a:extLst>
          </p:cNvPr>
          <p:cNvCxnSpPr>
            <a:cxnSpLocks/>
            <a:stCxn id="27" idx="4"/>
            <a:endCxn id="35" idx="0"/>
          </p:cNvCxnSpPr>
          <p:nvPr/>
        </p:nvCxnSpPr>
        <p:spPr>
          <a:xfrm flipH="1">
            <a:off x="6079044" y="3722671"/>
            <a:ext cx="677884" cy="83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8048708-AAFA-C343-40D8-F0ADA7C07FBA}"/>
              </a:ext>
            </a:extLst>
          </p:cNvPr>
          <p:cNvCxnSpPr>
            <a:cxnSpLocks/>
            <a:stCxn id="27" idx="4"/>
            <a:endCxn id="38" idx="0"/>
          </p:cNvCxnSpPr>
          <p:nvPr/>
        </p:nvCxnSpPr>
        <p:spPr>
          <a:xfrm flipH="1">
            <a:off x="6603848" y="3722671"/>
            <a:ext cx="153080" cy="83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AB6EAFD-3085-62DB-FA09-22E899D7C406}"/>
              </a:ext>
            </a:extLst>
          </p:cNvPr>
          <p:cNvCxnSpPr>
            <a:cxnSpLocks/>
            <a:stCxn id="27" idx="4"/>
            <a:endCxn id="37" idx="0"/>
          </p:cNvCxnSpPr>
          <p:nvPr/>
        </p:nvCxnSpPr>
        <p:spPr>
          <a:xfrm>
            <a:off x="6756928" y="3722671"/>
            <a:ext cx="484505" cy="83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635CAEB-F0E6-5E0B-F3F3-E14979F631E7}"/>
              </a:ext>
            </a:extLst>
          </p:cNvPr>
          <p:cNvCxnSpPr>
            <a:cxnSpLocks/>
            <a:stCxn id="26" idx="4"/>
            <a:endCxn id="36" idx="0"/>
          </p:cNvCxnSpPr>
          <p:nvPr/>
        </p:nvCxnSpPr>
        <p:spPr>
          <a:xfrm>
            <a:off x="7564454" y="3722671"/>
            <a:ext cx="584634" cy="83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9FCD008F-58DD-1211-EB21-3E8E2A03DD8F}"/>
              </a:ext>
            </a:extLst>
          </p:cNvPr>
          <p:cNvSpPr/>
          <p:nvPr/>
        </p:nvSpPr>
        <p:spPr>
          <a:xfrm>
            <a:off x="4655423" y="5514925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12</a:t>
            </a:r>
            <a:endParaRPr lang="zh-CN" altLang="en-US" sz="900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3533A08-DF77-69B9-6D90-E1FF6340C47E}"/>
              </a:ext>
            </a:extLst>
          </p:cNvPr>
          <p:cNvSpPr/>
          <p:nvPr/>
        </p:nvSpPr>
        <p:spPr>
          <a:xfrm>
            <a:off x="5424095" y="5514925"/>
            <a:ext cx="436970" cy="4369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13</a:t>
            </a:r>
            <a:endParaRPr lang="zh-CN" altLang="en-US" sz="900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A0089FB-A9A4-2F4E-00FE-2E1614AE635E}"/>
              </a:ext>
            </a:extLst>
          </p:cNvPr>
          <p:cNvSpPr/>
          <p:nvPr/>
        </p:nvSpPr>
        <p:spPr>
          <a:xfrm>
            <a:off x="6261695" y="5514925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14</a:t>
            </a:r>
            <a:endParaRPr lang="zh-CN" altLang="en-US" sz="900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3533A08-DF77-69B9-6D90-E1FF6340C47E}"/>
              </a:ext>
            </a:extLst>
          </p:cNvPr>
          <p:cNvSpPr/>
          <p:nvPr/>
        </p:nvSpPr>
        <p:spPr>
          <a:xfrm>
            <a:off x="7241433" y="5514925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/>
              <a:t>15</a:t>
            </a:r>
            <a:endParaRPr lang="zh-CN" altLang="en-US" sz="900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2633C0D7-DAF2-65DB-406A-F3FFBEDE67F4}"/>
              </a:ext>
            </a:extLst>
          </p:cNvPr>
          <p:cNvSpPr/>
          <p:nvPr/>
        </p:nvSpPr>
        <p:spPr>
          <a:xfrm>
            <a:off x="8065472" y="5514925"/>
            <a:ext cx="436970" cy="43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/>
              <a:t>16</a:t>
            </a:r>
            <a:endParaRPr lang="zh-CN" altLang="en-US" sz="900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844D8857-1415-5821-7929-5AD404DE6EDC}"/>
              </a:ext>
            </a:extLst>
          </p:cNvPr>
          <p:cNvCxnSpPr>
            <a:cxnSpLocks/>
            <a:stCxn id="39" idx="4"/>
            <a:endCxn id="49" idx="0"/>
          </p:cNvCxnSpPr>
          <p:nvPr/>
        </p:nvCxnSpPr>
        <p:spPr>
          <a:xfrm flipH="1">
            <a:off x="4873908" y="4986378"/>
            <a:ext cx="278297" cy="528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092A2BA9-5992-B3A6-AD85-7ED1E78EB65C}"/>
              </a:ext>
            </a:extLst>
          </p:cNvPr>
          <p:cNvCxnSpPr>
            <a:cxnSpLocks/>
            <a:stCxn id="35" idx="4"/>
            <a:endCxn id="50" idx="0"/>
          </p:cNvCxnSpPr>
          <p:nvPr/>
        </p:nvCxnSpPr>
        <p:spPr>
          <a:xfrm flipH="1">
            <a:off x="5642580" y="4990291"/>
            <a:ext cx="436464" cy="52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03761BC-DB92-C804-18D7-B1057E90972A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 flipH="1">
            <a:off x="6480180" y="4990291"/>
            <a:ext cx="123668" cy="52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64E18B39-3718-6334-F86E-0584C560C7C2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>
          <a:xfrm>
            <a:off x="7241433" y="4990291"/>
            <a:ext cx="218485" cy="52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EB1C329-0FFB-0E03-CD67-B136DFA87A9B}"/>
              </a:ext>
            </a:extLst>
          </p:cNvPr>
          <p:cNvCxnSpPr>
            <a:cxnSpLocks/>
            <a:stCxn id="36" idx="4"/>
            <a:endCxn id="53" idx="0"/>
          </p:cNvCxnSpPr>
          <p:nvPr/>
        </p:nvCxnSpPr>
        <p:spPr>
          <a:xfrm>
            <a:off x="8149088" y="4990291"/>
            <a:ext cx="134869" cy="52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片 69">
            <a:extLst>
              <a:ext uri="{FF2B5EF4-FFF2-40B4-BE49-F238E27FC236}">
                <a16:creationId xmlns:a16="http://schemas.microsoft.com/office/drawing/2014/main" id="{710B077E-1DAF-FE6D-B686-22B31E51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71" name="标题 1">
            <a:extLst>
              <a:ext uri="{FF2B5EF4-FFF2-40B4-BE49-F238E27FC236}">
                <a16:creationId xmlns:a16="http://schemas.microsoft.com/office/drawing/2014/main" id="{C860CDE8-7146-16C4-ACD4-E755E5F9F7D3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D-Directed</a:t>
            </a:r>
          </a:p>
          <a:p>
            <a:endParaRPr kumimoji="1" lang="zh-CN" altLang="en-US" dirty="0"/>
          </a:p>
        </p:txBody>
      </p:sp>
      <p:sp>
        <p:nvSpPr>
          <p:cNvPr id="72" name="标题 1">
            <a:extLst>
              <a:ext uri="{FF2B5EF4-FFF2-40B4-BE49-F238E27FC236}">
                <a16:creationId xmlns:a16="http://schemas.microsoft.com/office/drawing/2014/main" id="{CD9DF337-D7FD-E2F9-0BDC-945C815F5CD1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概率期望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zh-CN" altLang="en-US" sz="2800" dirty="0">
                <a:solidFill>
                  <a:schemeClr val="tx2"/>
                </a:solidFill>
              </a:rPr>
              <a:t>排列组合</a:t>
            </a:r>
          </a:p>
        </p:txBody>
      </p:sp>
    </p:spTree>
    <p:extLst>
      <p:ext uri="{BB962C8B-B14F-4D97-AF65-F5344CB8AC3E}">
        <p14:creationId xmlns:p14="http://schemas.microsoft.com/office/powerpoint/2010/main" val="343356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G-Geometry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计算几何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给两个凸包，给出各自速度，求相撞时间。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8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G-Geometry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计算几何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01001809-243E-C77D-3569-750ED697B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645098"/>
                <a:ext cx="10515600" cy="332060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0" i="0" kern="1200">
                    <a:solidFill>
                      <a:srgbClr val="00BF80"/>
                    </a:solidFill>
                    <a:latin typeface="HarmonyOS Sans SC" pitchFamily="2" charset="-122"/>
                    <a:ea typeface="HarmonyOS Sans SC" pitchFamily="2" charset="-122"/>
                    <a:cs typeface="+mj-cs"/>
                  </a:defRPr>
                </a:lvl1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闵可夫斯基和：又称作闵可夫斯基加法，是两个欧几里得空间的点集的和，以德国数学家闵可夫斯基命名。</a:t>
                </a: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点集</a:t>
                </a:r>
                <a:r>
                  <a:rPr kumimoji="1" lang="en-US" altLang="zh-CN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A</a:t>
                </a:r>
                <a:r>
                  <a:rPr kumimoji="1" lang="zh-CN" altLang="en-US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与</a:t>
                </a:r>
                <a:r>
                  <a:rPr kumimoji="1" lang="en-US" altLang="zh-CN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B</a:t>
                </a:r>
                <a:r>
                  <a:rPr kumimoji="1" lang="zh-CN" altLang="en-US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的闵可夫斯基和被定义为：</a:t>
                </a: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A</m:t>
                    </m:r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B</m:t>
                    </m:r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𝑎</m:t>
                            </m:r>
                          </m:e>
                        </m:acc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𝑏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𝑎</m:t>
                            </m:r>
                          </m:e>
                        </m:acc>
                        <m:r>
                          <a:rPr kumimoji="1" lang="en-US" altLang="zh-CN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𝐴</m:t>
                        </m:r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𝑏</m:t>
                            </m:r>
                          </m:e>
                        </m:acc>
                        <m:r>
                          <a:rPr kumimoji="1" lang="en-US" altLang="zh-CN" sz="2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zh-CN" altLang="en-US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</p:txBody>
          </p:sp>
        </mc:Choice>
        <mc:Fallback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01001809-243E-C77D-3569-750ED697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45098"/>
                <a:ext cx="10515600" cy="3320602"/>
              </a:xfrm>
              <a:prstGeom prst="rect">
                <a:avLst/>
              </a:prstGeom>
              <a:blipFill>
                <a:blip r:embed="rId4"/>
                <a:stretch>
                  <a:fillRect l="-812" t="-367" r="-1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8D6D0F83-ACA2-07F3-DF69-31DFD4140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A0B0EC2-31E6-2812-88AB-5EE51DC39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407" y="3429973"/>
            <a:ext cx="3143250" cy="28289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D026389-4EAA-5376-0786-3A3C5915237F}"/>
              </a:ext>
            </a:extLst>
          </p:cNvPr>
          <p:cNvSpPr txBox="1"/>
          <p:nvPr/>
        </p:nvSpPr>
        <p:spPr>
          <a:xfrm>
            <a:off x="962952" y="2161203"/>
            <a:ext cx="771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来源：计算几何专题班</a:t>
            </a:r>
          </a:p>
        </p:txBody>
      </p:sp>
    </p:spTree>
    <p:extLst>
      <p:ext uri="{BB962C8B-B14F-4D97-AF65-F5344CB8AC3E}">
        <p14:creationId xmlns:p14="http://schemas.microsoft.com/office/powerpoint/2010/main" val="353428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C -	Concatenation 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贪心（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en-US" altLang="zh-CN" sz="2800" dirty="0" err="1">
                <a:solidFill>
                  <a:schemeClr val="tx2"/>
                </a:solidFill>
              </a:rPr>
              <a:t>trie</a:t>
            </a:r>
            <a:r>
              <a:rPr kumimoji="1" lang="zh-CN" altLang="en-US" sz="2800" dirty="0">
                <a:solidFill>
                  <a:schemeClr val="tx2"/>
                </a:solidFill>
              </a:rPr>
              <a:t>树）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给定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n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个字符串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求一个将他们拼接起来的方案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使得结果的字典序最小。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2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G-Geometry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计算几何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01001809-243E-C77D-3569-750ED697B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645098"/>
                <a:ext cx="10725319" cy="332060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0" i="0" kern="1200">
                    <a:solidFill>
                      <a:srgbClr val="00BF80"/>
                    </a:solidFill>
                    <a:latin typeface="HarmonyOS Sans SC" pitchFamily="2" charset="-122"/>
                    <a:ea typeface="HarmonyOS Sans SC" pitchFamily="2" charset="-122"/>
                    <a:cs typeface="+mj-cs"/>
                  </a:defRPr>
                </a:lvl1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zh-CN" altLang="en-US" sz="2400" dirty="0">
                    <a:solidFill>
                      <a:schemeClr val="tx2"/>
                    </a:solidFill>
                    <a:ea typeface="HarmonyOS Sans SC Light" pitchFamily="2" charset="-122"/>
                  </a:rPr>
                  <a:t>本题：</a:t>
                </a: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400" b="0" dirty="0">
                    <a:solidFill>
                      <a:schemeClr val="tx2"/>
                    </a:solidFill>
                    <a:ea typeface="HarmonyOS Sans SC Light" pitchFamily="2" charset="-122"/>
                  </a:rPr>
                  <a:t>判断是否存在</a:t>
                </a:r>
                <a14:m>
                  <m:oMath xmlns:m="http://schemas.openxmlformats.org/officeDocument/2006/math">
                    <m:r>
                      <a:rPr kumimoji="1" lang="en-US" altLang="zh-CN" sz="2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 </m:t>
                    </m:r>
                    <m:acc>
                      <m:accPr>
                        <m:chr m:val="⃗"/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𝑎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+</m:t>
                    </m:r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𝑘</m:t>
                    </m:r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𝑥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𝑏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+</m:t>
                    </m:r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𝑘</m:t>
                    </m:r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𝑦</m:t>
                        </m:r>
                      </m:e>
                    </m:acc>
                  </m:oMath>
                </a14:m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𝑎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−</m:t>
                    </m:r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𝑏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k</m:t>
                    </m:r>
                    <m:d>
                      <m:dPr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sz="2400" b="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𝑎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+(−</m:t>
                    </m:r>
                    <m:acc>
                      <m:accPr>
                        <m:chr m:val="⃗"/>
                        <m:ctrlP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𝑏</m:t>
                        </m:r>
                      </m:e>
                    </m:acc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)</m:t>
                    </m:r>
                    <m:r>
                      <a:rPr kumimoji="1" lang="en-US" altLang="zh-CN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HarmonyOS Sans SC Light" pitchFamily="2" charset="-122"/>
                      </a:rPr>
                      <m:t>k</m:t>
                    </m:r>
                    <m:d>
                      <m:dPr>
                        <m:ctrlP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zh-CN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HarmonyOS Sans SC Light" pitchFamily="2" charset="-122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HarmonyOS Sans SC Light" pitchFamily="2" charset="-122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sz="2400" b="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lvl="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/>
                </a:pPr>
                <a:endParaRPr kumimoji="1" lang="zh-CN" altLang="en-US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2400" dirty="0">
                  <a:solidFill>
                    <a:schemeClr val="tx2"/>
                  </a:solidFill>
                  <a:ea typeface="HarmonyOS Sans SC Light" pitchFamily="2" charset="-122"/>
                </a:endParaRPr>
              </a:p>
            </p:txBody>
          </p:sp>
        </mc:Choice>
        <mc:Fallback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01001809-243E-C77D-3569-750ED697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645098"/>
                <a:ext cx="10725319" cy="3320602"/>
              </a:xfrm>
              <a:prstGeom prst="rect">
                <a:avLst/>
              </a:prstGeom>
              <a:blipFill>
                <a:blip r:embed="rId4"/>
                <a:stretch>
                  <a:fillRect l="-739" t="-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8D6D0F83-ACA2-07F3-DF69-31DFD4140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2F46189-6251-8D84-3805-BB69F5F98C9F}"/>
              </a:ext>
            </a:extLst>
          </p:cNvPr>
          <p:cNvCxnSpPr/>
          <p:nvPr/>
        </p:nvCxnSpPr>
        <p:spPr>
          <a:xfrm>
            <a:off x="6667837" y="4159306"/>
            <a:ext cx="4151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A86C9D7-F305-0061-FAA3-A26625517A62}"/>
              </a:ext>
            </a:extLst>
          </p:cNvPr>
          <p:cNvCxnSpPr/>
          <p:nvPr/>
        </p:nvCxnSpPr>
        <p:spPr>
          <a:xfrm flipV="1">
            <a:off x="7606513" y="1755972"/>
            <a:ext cx="0" cy="428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15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B-Boss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费用流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需要把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N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个人派遣到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K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个城市，每个城市需要的人数是固定的。把不同的人派遣到不同城市，代价都是不同的，求最小代价。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（推荐一篇非常优秀的题解：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  <a:hlinkClick r:id="rId4"/>
              </a:rPr>
              <a:t>https://www.nowcoder.com/discuss/382342934270664704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）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D7953244-4848-9572-B7BF-5E56D035E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" t="-230" r="53706" b="230"/>
          <a:stretch/>
        </p:blipFill>
        <p:spPr>
          <a:xfrm>
            <a:off x="0" y="-15816"/>
            <a:ext cx="12192000" cy="6880406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CAC3CB9A-0E5F-599C-FC0C-9480F630AE86}"/>
              </a:ext>
            </a:extLst>
          </p:cNvPr>
          <p:cNvSpPr txBox="1">
            <a:spLocks/>
          </p:cNvSpPr>
          <p:nvPr/>
        </p:nvSpPr>
        <p:spPr>
          <a:xfrm>
            <a:off x="1524000" y="3125301"/>
            <a:ext cx="9144000" cy="10280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i="0" kern="1200">
                <a:solidFill>
                  <a:schemeClr val="accent1"/>
                </a:solidFill>
                <a:latin typeface="HarmonyOS Sans SC" pitchFamily="2" charset="-122"/>
                <a:ea typeface="HarmonyOS Sans SC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THANKS</a:t>
            </a:r>
            <a:r>
              <a:rPr kumimoji="1" lang="zh-CN" altLang="en-US" dirty="0"/>
              <a:t>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E7A752-FE38-704F-ECC8-9916D649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29" y="2291917"/>
            <a:ext cx="2988624" cy="334344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387A1C7A-39BB-5B72-4092-0EC2235768BC}"/>
              </a:ext>
            </a:extLst>
          </p:cNvPr>
          <p:cNvSpPr txBox="1">
            <a:spLocks/>
          </p:cNvSpPr>
          <p:nvPr/>
        </p:nvSpPr>
        <p:spPr>
          <a:xfrm>
            <a:off x="3933590" y="4247028"/>
            <a:ext cx="3848101" cy="10280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i="0" kern="1200">
                <a:solidFill>
                  <a:schemeClr val="accent1"/>
                </a:solidFill>
                <a:latin typeface="HarmonyOS Sans SC" pitchFamily="2" charset="-122"/>
                <a:ea typeface="HarmonyOS Sans SC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0" spc="600" dirty="0"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spc="600" dirty="0">
              <a:latin typeface="HarmonyOS Sans SC Light" pitchFamily="2" charset="-122"/>
              <a:ea typeface="HarmonyOS Sans SC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573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C -	Concatenation 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贪心（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en-US" altLang="zh-CN" sz="2800" dirty="0" err="1">
                <a:solidFill>
                  <a:schemeClr val="tx2"/>
                </a:solidFill>
              </a:rPr>
              <a:t>trie</a:t>
            </a:r>
            <a:r>
              <a:rPr kumimoji="1" lang="zh-CN" altLang="en-US" sz="2800" dirty="0">
                <a:solidFill>
                  <a:schemeClr val="tx2"/>
                </a:solidFill>
              </a:rPr>
              <a:t>树）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按什么顺序连最小？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231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234</a:t>
            </a: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0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C -	Concatenation 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贪心（</a:t>
            </a:r>
            <a:r>
              <a:rPr kumimoji="1" lang="en-US" altLang="zh-CN" sz="2800" dirty="0">
                <a:solidFill>
                  <a:schemeClr val="tx2"/>
                </a:solidFill>
              </a:rPr>
              <a:t>+</a:t>
            </a:r>
            <a:r>
              <a:rPr kumimoji="1" lang="en-US" altLang="zh-CN" sz="2800" dirty="0" err="1">
                <a:solidFill>
                  <a:schemeClr val="tx2"/>
                </a:solidFill>
              </a:rPr>
              <a:t>trie</a:t>
            </a:r>
            <a:r>
              <a:rPr kumimoji="1" lang="zh-CN" altLang="en-US" sz="2800" dirty="0">
                <a:solidFill>
                  <a:schemeClr val="tx2"/>
                </a:solidFill>
              </a:rPr>
              <a:t>树）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正儿八经</a:t>
            </a:r>
            <a:r>
              <a:rPr kumimoji="1" lang="en-US" altLang="zh-CN" sz="2400" dirty="0" err="1">
                <a:solidFill>
                  <a:schemeClr val="tx2"/>
                </a:solidFill>
                <a:ea typeface="HarmonyOS Sans SC Light" pitchFamily="2" charset="-122"/>
              </a:rPr>
              <a:t>trie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树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+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扩展</a:t>
            </a:r>
            <a:r>
              <a:rPr kumimoji="1" lang="en-US" altLang="zh-CN" sz="2400" dirty="0" err="1">
                <a:solidFill>
                  <a:schemeClr val="tx2"/>
                </a:solidFill>
                <a:ea typeface="HarmonyOS Sans SC Light" pitchFamily="2" charset="-122"/>
              </a:rPr>
              <a:t>kmp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正解：</a:t>
            </a:r>
            <a:endParaRPr kumimoji="1" lang="en-US" altLang="zh-CN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https://blog.nowcoder.net/n/940b6240c4374ebe8bfac4f01cb32f94</a:t>
            </a: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A-Ancestor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chemeClr val="tx2"/>
                </a:solidFill>
              </a:rPr>
              <a:t>LCA+</a:t>
            </a:r>
            <a:r>
              <a:rPr kumimoji="1" lang="zh-CN" altLang="en-US" sz="2800" dirty="0">
                <a:solidFill>
                  <a:schemeClr val="tx2"/>
                </a:solidFill>
              </a:rPr>
              <a:t>枚举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给出两棵编号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1-n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的树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 B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，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 B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树上每个节点均有一个权值，给出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k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个关键点的编号𝑥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_1…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𝑥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𝑛，问有多少种方案使得去掉恰好一个关键点使得剩余关键点在树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上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LCA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的权值大于树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B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上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LCA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的权值。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片 193" descr="背景图案&#10;&#10;描述已自动生成">
            <a:extLst>
              <a:ext uri="{FF2B5EF4-FFF2-40B4-BE49-F238E27FC236}">
                <a16:creationId xmlns:a16="http://schemas.microsoft.com/office/drawing/2014/main" id="{1B31BE84-FD3B-43DA-3912-5C66D3C1B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-21777" y="-49359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A-Ancestor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chemeClr val="tx2"/>
                </a:solidFill>
              </a:rPr>
              <a:t>LCA+</a:t>
            </a:r>
            <a:r>
              <a:rPr kumimoji="1" lang="zh-CN" altLang="en-US" sz="2800" dirty="0">
                <a:solidFill>
                  <a:schemeClr val="tx2"/>
                </a:solidFill>
              </a:rPr>
              <a:t>枚举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20393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1FAEAA75-B181-CE28-F9E6-D3701B5E3030}"/>
              </a:ext>
            </a:extLst>
          </p:cNvPr>
          <p:cNvSpPr/>
          <p:nvPr/>
        </p:nvSpPr>
        <p:spPr>
          <a:xfrm>
            <a:off x="4828644" y="917005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252106B-83D6-F082-539F-9D7FE9AA10E5}"/>
              </a:ext>
            </a:extLst>
          </p:cNvPr>
          <p:cNvSpPr/>
          <p:nvPr/>
        </p:nvSpPr>
        <p:spPr>
          <a:xfrm>
            <a:off x="3586428" y="209706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5B2D55-C3C3-0DDA-B3AB-56455E28CB3A}"/>
              </a:ext>
            </a:extLst>
          </p:cNvPr>
          <p:cNvSpPr/>
          <p:nvPr/>
        </p:nvSpPr>
        <p:spPr>
          <a:xfrm>
            <a:off x="4742207" y="209706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C892943-EF7C-6AB6-DE24-53B05A27ECEB}"/>
              </a:ext>
            </a:extLst>
          </p:cNvPr>
          <p:cNvSpPr/>
          <p:nvPr/>
        </p:nvSpPr>
        <p:spPr>
          <a:xfrm>
            <a:off x="5524558" y="209706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982AD88-F693-51CD-A1C0-4FDA65214254}"/>
              </a:ext>
            </a:extLst>
          </p:cNvPr>
          <p:cNvSpPr/>
          <p:nvPr/>
        </p:nvSpPr>
        <p:spPr>
          <a:xfrm>
            <a:off x="3201180" y="3308828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89FB10-2331-ECBF-0C8C-27F227282B2C}"/>
              </a:ext>
            </a:extLst>
          </p:cNvPr>
          <p:cNvSpPr/>
          <p:nvPr/>
        </p:nvSpPr>
        <p:spPr>
          <a:xfrm>
            <a:off x="3987481" y="330882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09E6088-82A4-3C96-B892-8054A1B9703F}"/>
              </a:ext>
            </a:extLst>
          </p:cNvPr>
          <p:cNvSpPr/>
          <p:nvPr/>
        </p:nvSpPr>
        <p:spPr>
          <a:xfrm>
            <a:off x="4620657" y="330882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0180A77-10D0-AA19-3968-C8A51AC8C475}"/>
              </a:ext>
            </a:extLst>
          </p:cNvPr>
          <p:cNvSpPr/>
          <p:nvPr/>
        </p:nvSpPr>
        <p:spPr>
          <a:xfrm>
            <a:off x="5334841" y="330882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49175B6-F746-2638-21BB-D834339D5BC0}"/>
              </a:ext>
            </a:extLst>
          </p:cNvPr>
          <p:cNvSpPr/>
          <p:nvPr/>
        </p:nvSpPr>
        <p:spPr>
          <a:xfrm>
            <a:off x="6009412" y="330882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4ECDB5E-C94F-9DE3-304B-45748230E04F}"/>
              </a:ext>
            </a:extLst>
          </p:cNvPr>
          <p:cNvSpPr/>
          <p:nvPr/>
        </p:nvSpPr>
        <p:spPr>
          <a:xfrm>
            <a:off x="7359871" y="329803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51121F9-647C-C161-3F7D-B14035E76FF3}"/>
              </a:ext>
            </a:extLst>
          </p:cNvPr>
          <p:cNvSpPr/>
          <p:nvPr/>
        </p:nvSpPr>
        <p:spPr>
          <a:xfrm>
            <a:off x="6772435" y="4497907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1E40B48-56FE-DBC4-AB47-851D63C3724F}"/>
              </a:ext>
            </a:extLst>
          </p:cNvPr>
          <p:cNvSpPr/>
          <p:nvPr/>
        </p:nvSpPr>
        <p:spPr>
          <a:xfrm>
            <a:off x="6631982" y="3308828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B9B6CFC4-B201-DEBB-EDEC-A21B14AAA24D}"/>
              </a:ext>
            </a:extLst>
          </p:cNvPr>
          <p:cNvSpPr/>
          <p:nvPr/>
        </p:nvSpPr>
        <p:spPr>
          <a:xfrm>
            <a:off x="1967241" y="4497907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F23D79D-ADD9-22CB-17BD-CC0D6B5996AC}"/>
              </a:ext>
            </a:extLst>
          </p:cNvPr>
          <p:cNvSpPr/>
          <p:nvPr/>
        </p:nvSpPr>
        <p:spPr>
          <a:xfrm>
            <a:off x="2487806" y="3298038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9F9881F-F65D-996B-63A6-4EF2592C59E4}"/>
              </a:ext>
            </a:extLst>
          </p:cNvPr>
          <p:cNvSpPr/>
          <p:nvPr/>
        </p:nvSpPr>
        <p:spPr>
          <a:xfrm>
            <a:off x="6376187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2879520-E991-321F-7FB7-1AFC5BB97A01}"/>
              </a:ext>
            </a:extLst>
          </p:cNvPr>
          <p:cNvSpPr/>
          <p:nvPr/>
        </p:nvSpPr>
        <p:spPr>
          <a:xfrm>
            <a:off x="5900244" y="4497907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FE30953-5980-B253-1FC2-E2160455CBD3}"/>
              </a:ext>
            </a:extLst>
          </p:cNvPr>
          <p:cNvSpPr/>
          <p:nvPr/>
        </p:nvSpPr>
        <p:spPr>
          <a:xfrm>
            <a:off x="5211546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1ED6A4E-583C-F6E3-9C4C-B641D649399E}"/>
              </a:ext>
            </a:extLst>
          </p:cNvPr>
          <p:cNvSpPr/>
          <p:nvPr/>
        </p:nvSpPr>
        <p:spPr>
          <a:xfrm>
            <a:off x="4522848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A96FA29-4FAE-5F9A-6CEF-2120F972EAF8}"/>
              </a:ext>
            </a:extLst>
          </p:cNvPr>
          <p:cNvSpPr/>
          <p:nvPr/>
        </p:nvSpPr>
        <p:spPr>
          <a:xfrm>
            <a:off x="3826934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A888920-32CD-3179-2E17-EFD112A17C7D}"/>
              </a:ext>
            </a:extLst>
          </p:cNvPr>
          <p:cNvSpPr/>
          <p:nvPr/>
        </p:nvSpPr>
        <p:spPr>
          <a:xfrm>
            <a:off x="3301769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6599501-C8F1-42AD-36E4-47C44FF76BE4}"/>
              </a:ext>
            </a:extLst>
          </p:cNvPr>
          <p:cNvSpPr/>
          <p:nvPr/>
        </p:nvSpPr>
        <p:spPr>
          <a:xfrm>
            <a:off x="2709212" y="4505472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0393D04-59F8-5BBD-F084-38B7B282E384}"/>
              </a:ext>
            </a:extLst>
          </p:cNvPr>
          <p:cNvSpPr/>
          <p:nvPr/>
        </p:nvSpPr>
        <p:spPr>
          <a:xfrm>
            <a:off x="1435158" y="4497907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DCD1C41-D4D5-071C-CCB1-974354A455C2}"/>
              </a:ext>
            </a:extLst>
          </p:cNvPr>
          <p:cNvCxnSpPr>
            <a:stCxn id="2" idx="4"/>
            <a:endCxn id="13" idx="0"/>
          </p:cNvCxnSpPr>
          <p:nvPr/>
        </p:nvCxnSpPr>
        <p:spPr>
          <a:xfrm flipH="1">
            <a:off x="3760407" y="1264962"/>
            <a:ext cx="1242216" cy="832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59EDE2E-A645-540D-569B-13921BAF4348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 flipH="1">
            <a:off x="4916186" y="1264962"/>
            <a:ext cx="86437" cy="832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887D786-B004-52E1-30B8-6EB73CD17F3D}"/>
              </a:ext>
            </a:extLst>
          </p:cNvPr>
          <p:cNvCxnSpPr>
            <a:cxnSpLocks/>
            <a:stCxn id="2" idx="4"/>
            <a:endCxn id="15" idx="0"/>
          </p:cNvCxnSpPr>
          <p:nvPr/>
        </p:nvCxnSpPr>
        <p:spPr>
          <a:xfrm>
            <a:off x="5002623" y="1264962"/>
            <a:ext cx="695914" cy="832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DCB3C24-77C5-30BA-0F0B-12EAC25F7227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 flipH="1">
            <a:off x="2661785" y="2445025"/>
            <a:ext cx="1098622" cy="85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C311131-115F-990D-7E71-B2493CC89064}"/>
              </a:ext>
            </a:extLst>
          </p:cNvPr>
          <p:cNvCxnSpPr>
            <a:cxnSpLocks/>
            <a:stCxn id="13" idx="4"/>
            <a:endCxn id="17" idx="0"/>
          </p:cNvCxnSpPr>
          <p:nvPr/>
        </p:nvCxnSpPr>
        <p:spPr>
          <a:xfrm flipH="1">
            <a:off x="3375159" y="2445025"/>
            <a:ext cx="385248" cy="86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CB495AF-30FB-4D6C-7178-FBAF238C2D56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 flipH="1">
            <a:off x="4794636" y="2445025"/>
            <a:ext cx="121550" cy="86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5BCB7F0-D276-108E-AACD-2427F920397E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>
          <a:xfrm>
            <a:off x="3760407" y="2445025"/>
            <a:ext cx="401053" cy="86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11A8BE0-60B7-CE0E-EA5E-B36FA10F8543}"/>
              </a:ext>
            </a:extLst>
          </p:cNvPr>
          <p:cNvCxnSpPr>
            <a:cxnSpLocks/>
            <a:stCxn id="15" idx="4"/>
            <a:endCxn id="20" idx="1"/>
          </p:cNvCxnSpPr>
          <p:nvPr/>
        </p:nvCxnSpPr>
        <p:spPr>
          <a:xfrm flipH="1">
            <a:off x="5385798" y="2445025"/>
            <a:ext cx="312739" cy="9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A81DE49-3E77-4882-CBA9-9B174FFD946A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>
            <a:off x="5698537" y="2445025"/>
            <a:ext cx="484854" cy="86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D0CFB993-9694-94B7-CF59-8A0C8FD034E0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5698537" y="2445025"/>
            <a:ext cx="1107424" cy="86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B477EB02-5FEF-AF93-1091-D43105F7E880}"/>
              </a:ext>
            </a:extLst>
          </p:cNvPr>
          <p:cNvCxnSpPr>
            <a:cxnSpLocks/>
            <a:stCxn id="15" idx="4"/>
            <a:endCxn id="22" idx="0"/>
          </p:cNvCxnSpPr>
          <p:nvPr/>
        </p:nvCxnSpPr>
        <p:spPr>
          <a:xfrm>
            <a:off x="5698537" y="2445025"/>
            <a:ext cx="1835313" cy="85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1CCB51B-E028-8634-8EB7-37820168954D}"/>
              </a:ext>
            </a:extLst>
          </p:cNvPr>
          <p:cNvCxnSpPr>
            <a:cxnSpLocks/>
            <a:stCxn id="32" idx="4"/>
            <a:endCxn id="47" idx="0"/>
          </p:cNvCxnSpPr>
          <p:nvPr/>
        </p:nvCxnSpPr>
        <p:spPr>
          <a:xfrm flipH="1">
            <a:off x="1609137" y="3645995"/>
            <a:ext cx="1052648" cy="85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FCEA598-883C-F595-7D47-D1A4B1B54BA8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 flipH="1">
            <a:off x="2141220" y="3645995"/>
            <a:ext cx="520565" cy="85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0F7CD29-DF45-E377-0A00-6E8782BA3B66}"/>
              </a:ext>
            </a:extLst>
          </p:cNvPr>
          <p:cNvCxnSpPr>
            <a:cxnSpLocks/>
            <a:stCxn id="17" idx="4"/>
            <a:endCxn id="46" idx="0"/>
          </p:cNvCxnSpPr>
          <p:nvPr/>
        </p:nvCxnSpPr>
        <p:spPr>
          <a:xfrm flipH="1">
            <a:off x="2883191" y="3656785"/>
            <a:ext cx="491968" cy="84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F796982-04BD-D5E5-7B1E-F97D65B05A76}"/>
              </a:ext>
            </a:extLst>
          </p:cNvPr>
          <p:cNvCxnSpPr>
            <a:cxnSpLocks/>
            <a:stCxn id="17" idx="4"/>
            <a:endCxn id="45" idx="0"/>
          </p:cNvCxnSpPr>
          <p:nvPr/>
        </p:nvCxnSpPr>
        <p:spPr>
          <a:xfrm>
            <a:off x="3375159" y="3656785"/>
            <a:ext cx="100589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CBDFD54-F34D-311A-1649-13F1D43D5DC0}"/>
              </a:ext>
            </a:extLst>
          </p:cNvPr>
          <p:cNvCxnSpPr>
            <a:cxnSpLocks/>
            <a:stCxn id="18" idx="4"/>
            <a:endCxn id="44" idx="0"/>
          </p:cNvCxnSpPr>
          <p:nvPr/>
        </p:nvCxnSpPr>
        <p:spPr>
          <a:xfrm flipH="1">
            <a:off x="4000913" y="3656785"/>
            <a:ext cx="160547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1A66762-AB73-4FF4-1EB1-F96320E57DE6}"/>
              </a:ext>
            </a:extLst>
          </p:cNvPr>
          <p:cNvCxnSpPr>
            <a:cxnSpLocks/>
            <a:stCxn id="20" idx="4"/>
            <a:endCxn id="43" idx="0"/>
          </p:cNvCxnSpPr>
          <p:nvPr/>
        </p:nvCxnSpPr>
        <p:spPr>
          <a:xfrm flipH="1">
            <a:off x="4696827" y="3656785"/>
            <a:ext cx="811993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E1D20E7-58A1-C9D9-A05A-354F05ED630B}"/>
              </a:ext>
            </a:extLst>
          </p:cNvPr>
          <p:cNvCxnSpPr>
            <a:cxnSpLocks/>
            <a:stCxn id="21" idx="4"/>
            <a:endCxn id="42" idx="0"/>
          </p:cNvCxnSpPr>
          <p:nvPr/>
        </p:nvCxnSpPr>
        <p:spPr>
          <a:xfrm flipH="1">
            <a:off x="5385525" y="3656785"/>
            <a:ext cx="797866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FDC15F05-EAE6-9BAE-C04D-A3BDE23DD408}"/>
              </a:ext>
            </a:extLst>
          </p:cNvPr>
          <p:cNvCxnSpPr>
            <a:cxnSpLocks/>
            <a:stCxn id="21" idx="4"/>
            <a:endCxn id="41" idx="0"/>
          </p:cNvCxnSpPr>
          <p:nvPr/>
        </p:nvCxnSpPr>
        <p:spPr>
          <a:xfrm flipH="1">
            <a:off x="6074223" y="3656785"/>
            <a:ext cx="109168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141D2DD-CB44-251A-6584-3FAE4D3B48A3}"/>
              </a:ext>
            </a:extLst>
          </p:cNvPr>
          <p:cNvCxnSpPr>
            <a:cxnSpLocks/>
            <a:stCxn id="25" idx="4"/>
            <a:endCxn id="124" idx="0"/>
          </p:cNvCxnSpPr>
          <p:nvPr/>
        </p:nvCxnSpPr>
        <p:spPr>
          <a:xfrm>
            <a:off x="6805961" y="3656785"/>
            <a:ext cx="577054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50414F82-0062-264B-CE6E-9492210D8D54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6805961" y="3656785"/>
            <a:ext cx="140453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6140D060-F8AA-0B30-02DD-515D59737386}"/>
              </a:ext>
            </a:extLst>
          </p:cNvPr>
          <p:cNvCxnSpPr>
            <a:cxnSpLocks/>
            <a:stCxn id="25" idx="4"/>
            <a:endCxn id="40" idx="0"/>
          </p:cNvCxnSpPr>
          <p:nvPr/>
        </p:nvCxnSpPr>
        <p:spPr>
          <a:xfrm flipH="1">
            <a:off x="6550166" y="3656785"/>
            <a:ext cx="255795" cy="84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椭圆 123">
            <a:extLst>
              <a:ext uri="{FF2B5EF4-FFF2-40B4-BE49-F238E27FC236}">
                <a16:creationId xmlns:a16="http://schemas.microsoft.com/office/drawing/2014/main" id="{6578CAB7-CD1D-41C6-C7FC-0A00192D981A}"/>
              </a:ext>
            </a:extLst>
          </p:cNvPr>
          <p:cNvSpPr/>
          <p:nvPr/>
        </p:nvSpPr>
        <p:spPr>
          <a:xfrm>
            <a:off x="7209036" y="4497907"/>
            <a:ext cx="347957" cy="34795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EFFC1557-DB95-01C1-E431-56A3FBF8C4EE}"/>
              </a:ext>
            </a:extLst>
          </p:cNvPr>
          <p:cNvSpPr/>
          <p:nvPr/>
        </p:nvSpPr>
        <p:spPr>
          <a:xfrm>
            <a:off x="8943174" y="4497906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2E27A15-EF5C-ED8B-4DE6-34F244330746}"/>
              </a:ext>
            </a:extLst>
          </p:cNvPr>
          <p:cNvSpPr/>
          <p:nvPr/>
        </p:nvSpPr>
        <p:spPr>
          <a:xfrm>
            <a:off x="8235136" y="4497905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88E2E76-2FC8-B84B-82D1-AA7C6C07AA0E}"/>
              </a:ext>
            </a:extLst>
          </p:cNvPr>
          <p:cNvSpPr/>
          <p:nvPr/>
        </p:nvSpPr>
        <p:spPr>
          <a:xfrm>
            <a:off x="7681225" y="4505473"/>
            <a:ext cx="347957" cy="34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AF0AD1F2-3749-BF4E-022C-C8D1C74F0E55}"/>
              </a:ext>
            </a:extLst>
          </p:cNvPr>
          <p:cNvCxnSpPr>
            <a:cxnSpLocks/>
            <a:stCxn id="22" idx="4"/>
            <a:endCxn id="146" idx="0"/>
          </p:cNvCxnSpPr>
          <p:nvPr/>
        </p:nvCxnSpPr>
        <p:spPr>
          <a:xfrm>
            <a:off x="7533850" y="3645995"/>
            <a:ext cx="321354" cy="859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543D523E-A568-3E71-A32E-95CEDA87EC30}"/>
              </a:ext>
            </a:extLst>
          </p:cNvPr>
          <p:cNvCxnSpPr>
            <a:cxnSpLocks/>
            <a:stCxn id="22" idx="4"/>
            <a:endCxn id="145" idx="0"/>
          </p:cNvCxnSpPr>
          <p:nvPr/>
        </p:nvCxnSpPr>
        <p:spPr>
          <a:xfrm>
            <a:off x="7533850" y="3645995"/>
            <a:ext cx="875265" cy="851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BD3DB7D7-6AAC-F7B4-8A71-912BCA442EEE}"/>
              </a:ext>
            </a:extLst>
          </p:cNvPr>
          <p:cNvCxnSpPr>
            <a:cxnSpLocks/>
            <a:stCxn id="22" idx="4"/>
            <a:endCxn id="144" idx="0"/>
          </p:cNvCxnSpPr>
          <p:nvPr/>
        </p:nvCxnSpPr>
        <p:spPr>
          <a:xfrm>
            <a:off x="7533850" y="3645995"/>
            <a:ext cx="1583303" cy="85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0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J -Journey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最短路</a:t>
            </a:r>
            <a:r>
              <a:rPr kumimoji="1" lang="en-US" altLang="zh-CN" sz="2800" dirty="0">
                <a:solidFill>
                  <a:schemeClr val="tx2"/>
                </a:solidFill>
              </a:rPr>
              <a:t>/01bfs</a:t>
            </a:r>
            <a:endParaRPr kumimoji="1"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给定一个城市有若干十字路口，右转需要等红灯，直行、左转和掉头都需要，求起点到终点最少等几次红灯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  <p:sp>
        <p:nvSpPr>
          <p:cNvPr id="16" name="十字形 15">
            <a:extLst>
              <a:ext uri="{FF2B5EF4-FFF2-40B4-BE49-F238E27FC236}">
                <a16:creationId xmlns:a16="http://schemas.microsoft.com/office/drawing/2014/main" id="{B1E9DD7A-0014-F090-329F-8BC1D5180DF3}"/>
              </a:ext>
            </a:extLst>
          </p:cNvPr>
          <p:cNvSpPr/>
          <p:nvPr/>
        </p:nvSpPr>
        <p:spPr>
          <a:xfrm>
            <a:off x="995321" y="3825021"/>
            <a:ext cx="2678463" cy="2678463"/>
          </a:xfrm>
          <a:prstGeom prst="plus">
            <a:avLst>
              <a:gd name="adj" fmla="val 40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十字 18">
            <a:extLst>
              <a:ext uri="{FF2B5EF4-FFF2-40B4-BE49-F238E27FC236}">
                <a16:creationId xmlns:a16="http://schemas.microsoft.com/office/drawing/2014/main" id="{BEF6B2CD-9981-7208-8A61-03557993A7E3}"/>
              </a:ext>
            </a:extLst>
          </p:cNvPr>
          <p:cNvSpPr/>
          <p:nvPr/>
        </p:nvSpPr>
        <p:spPr>
          <a:xfrm>
            <a:off x="1694990" y="4518218"/>
            <a:ext cx="1279123" cy="1279123"/>
          </a:xfrm>
          <a:prstGeom prst="quadArrow">
            <a:avLst>
              <a:gd name="adj1" fmla="val 9847"/>
              <a:gd name="adj2" fmla="val 10481"/>
              <a:gd name="adj3" fmla="val 2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524A9E-2BE5-8671-AC65-261EA0C954BE}"/>
              </a:ext>
            </a:extLst>
          </p:cNvPr>
          <p:cNvSpPr/>
          <p:nvPr/>
        </p:nvSpPr>
        <p:spPr>
          <a:xfrm>
            <a:off x="2257678" y="5797341"/>
            <a:ext cx="194209" cy="4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1DD76E-2C7D-65F2-B13B-F21D50BF3BB1}"/>
              </a:ext>
            </a:extLst>
          </p:cNvPr>
          <p:cNvSpPr/>
          <p:nvPr/>
        </p:nvSpPr>
        <p:spPr>
          <a:xfrm>
            <a:off x="2237446" y="4017157"/>
            <a:ext cx="194209" cy="4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6AEA4E-8949-AD4C-DCBC-0A4EDF2CB496}"/>
              </a:ext>
            </a:extLst>
          </p:cNvPr>
          <p:cNvSpPr/>
          <p:nvPr/>
        </p:nvSpPr>
        <p:spPr>
          <a:xfrm>
            <a:off x="3199003" y="4943207"/>
            <a:ext cx="194209" cy="4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BC262A-5C13-E30E-93E8-315B81EAC8EF}"/>
              </a:ext>
            </a:extLst>
          </p:cNvPr>
          <p:cNvSpPr/>
          <p:nvPr/>
        </p:nvSpPr>
        <p:spPr>
          <a:xfrm>
            <a:off x="1291232" y="4949680"/>
            <a:ext cx="194209" cy="4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07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H-Hacker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en-US" altLang="zh-CN" sz="2800" dirty="0">
                <a:solidFill>
                  <a:schemeClr val="tx2"/>
                </a:solidFill>
              </a:rPr>
              <a:t>SAM+</a:t>
            </a:r>
            <a:r>
              <a:rPr kumimoji="1" lang="zh-CN" altLang="en-US" sz="2800" dirty="0">
                <a:solidFill>
                  <a:schemeClr val="tx2"/>
                </a:solidFill>
              </a:rPr>
              <a:t>最大区间和（</a:t>
            </a:r>
            <a:r>
              <a:rPr kumimoji="1" lang="en-US" altLang="zh-CN" sz="2800" dirty="0">
                <a:solidFill>
                  <a:schemeClr val="tx2"/>
                </a:solidFill>
              </a:rPr>
              <a:t>SA</a:t>
            </a:r>
            <a:r>
              <a:rPr kumimoji="1" lang="zh-CN" altLang="en-US" sz="2800" dirty="0">
                <a:solidFill>
                  <a:schemeClr val="tx2"/>
                </a:solidFill>
              </a:rPr>
              <a:t>也可以但是可能会被卡）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给出长度为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n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的小写字符串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和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k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个长度为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m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的小写字符串𝐵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_1…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𝐵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𝑘，𝐵的每个位置拥有统一的权值𝑣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_1…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𝑣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𝑚，对于每个𝐵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_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𝑖求最大和区间满足该区间构成的字符串是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A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的子串（空区间合法）。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11299D42-6E0E-0B4C-A94A-5CDDBBF1A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r="39446" b="59654"/>
          <a:stretch/>
        </p:blipFill>
        <p:spPr>
          <a:xfrm rot="10800000">
            <a:off x="0" y="-1"/>
            <a:ext cx="12192000" cy="6956718"/>
          </a:xfrm>
          <a:prstGeom prst="rect">
            <a:avLst/>
          </a:prstGeom>
        </p:spPr>
      </p:pic>
      <p:pic>
        <p:nvPicPr>
          <p:cNvPr id="4" name="图片 3" descr="形状, 圆圈&#10;&#10;描述已自动生成">
            <a:extLst>
              <a:ext uri="{FF2B5EF4-FFF2-40B4-BE49-F238E27FC236}">
                <a16:creationId xmlns:a16="http://schemas.microsoft.com/office/drawing/2014/main" id="{1FF468CA-EEE9-309F-0880-B6C05F0A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5" name="图片 4" descr="形状, 圆圈&#10;&#10;描述已自动生成">
            <a:extLst>
              <a:ext uri="{FF2B5EF4-FFF2-40B4-BE49-F238E27FC236}">
                <a16:creationId xmlns:a16="http://schemas.microsoft.com/office/drawing/2014/main" id="{0992F362-3767-F73E-3FA2-C462E2A9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9373B5D7-4629-B829-68E3-33BD9C967D57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dirty="0"/>
              <a:t>F-Fief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275B39-3448-EC0A-A549-55D763662530}"/>
              </a:ext>
            </a:extLst>
          </p:cNvPr>
          <p:cNvSpPr txBox="1"/>
          <p:nvPr/>
        </p:nvSpPr>
        <p:spPr>
          <a:xfrm>
            <a:off x="670560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A2A3FE-79B9-C249-28E8-06B4DE796EAC}"/>
              </a:ext>
            </a:extLst>
          </p:cNvPr>
          <p:cNvSpPr txBox="1"/>
          <p:nvPr/>
        </p:nvSpPr>
        <p:spPr>
          <a:xfrm>
            <a:off x="8686802" y="6413391"/>
            <a:ext cx="294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200" b="0" i="0" dirty="0">
                <a:solidFill>
                  <a:schemeClr val="bg1">
                    <a:lumMod val="75000"/>
                  </a:schemeClr>
                </a:solidFill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i="0" dirty="0">
              <a:solidFill>
                <a:schemeClr val="bg1">
                  <a:lumMod val="75000"/>
                </a:schemeClr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560D043-1696-64C0-13C4-5A131C44C8D0}"/>
              </a:ext>
            </a:extLst>
          </p:cNvPr>
          <p:cNvCxnSpPr/>
          <p:nvPr/>
        </p:nvCxnSpPr>
        <p:spPr>
          <a:xfrm>
            <a:off x="670560" y="6370320"/>
            <a:ext cx="109575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EE76A9C6-6E8A-C743-A467-490A9E219327}"/>
              </a:ext>
            </a:extLst>
          </p:cNvPr>
          <p:cNvSpPr txBox="1">
            <a:spLocks/>
          </p:cNvSpPr>
          <p:nvPr/>
        </p:nvSpPr>
        <p:spPr>
          <a:xfrm>
            <a:off x="838200" y="1538977"/>
            <a:ext cx="10515600" cy="701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tx2"/>
                </a:solidFill>
              </a:rPr>
              <a:t>点双连通分量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1001809-243E-C77D-3569-750ED697BBCF}"/>
              </a:ext>
            </a:extLst>
          </p:cNvPr>
          <p:cNvSpPr txBox="1">
            <a:spLocks/>
          </p:cNvSpPr>
          <p:nvPr/>
        </p:nvSpPr>
        <p:spPr>
          <a:xfrm>
            <a:off x="838200" y="2645098"/>
            <a:ext cx="10515600" cy="3320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给定一个无向图，每次询问两点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x, y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，求是否存在一个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n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的排列，使得第一个元素为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x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，最后一个元素为</a:t>
            </a:r>
            <a:r>
              <a:rPr kumimoji="1" lang="en-US" altLang="zh-CN" sz="2400" dirty="0">
                <a:solidFill>
                  <a:schemeClr val="tx2"/>
                </a:solidFill>
                <a:ea typeface="HarmonyOS Sans SC Light" pitchFamily="2" charset="-122"/>
              </a:rPr>
              <a:t>y</a:t>
            </a:r>
            <a:r>
              <a:rPr kumimoji="1" lang="zh-CN" altLang="en-US" sz="2400" dirty="0">
                <a:solidFill>
                  <a:schemeClr val="tx2"/>
                </a:solidFill>
                <a:ea typeface="HarmonyOS Sans SC Light" pitchFamily="2" charset="-122"/>
              </a:rPr>
              <a:t>，且排列的任意一个前缀、任意一个后缀都连通。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4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2B36E1-0440-B8E8-8B3B-FA857E86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6" y="460895"/>
            <a:ext cx="3069843" cy="3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牛客竞赛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F80"/>
      </a:accent1>
      <a:accent2>
        <a:srgbClr val="FF7300"/>
      </a:accent2>
      <a:accent3>
        <a:srgbClr val="3280FF"/>
      </a:accent3>
      <a:accent4>
        <a:srgbClr val="FFC047"/>
      </a:accent4>
      <a:accent5>
        <a:srgbClr val="00BF80"/>
      </a:accent5>
      <a:accent6>
        <a:srgbClr val="00BF80"/>
      </a:accent6>
      <a:hlink>
        <a:srgbClr val="3280FF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1033</Words>
  <Application>Microsoft Office PowerPoint</Application>
  <PresentationFormat>宽屏</PresentationFormat>
  <Paragraphs>226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HarmonyOS Sans SC</vt:lpstr>
      <vt:lpstr>HarmonyOS Sans SC Light</vt:lpstr>
      <vt:lpstr>HarmonyOS Sans SC Medium</vt:lpstr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deng siyu</cp:lastModifiedBy>
  <cp:revision>57</cp:revision>
  <dcterms:created xsi:type="dcterms:W3CDTF">2022-06-10T07:53:14Z</dcterms:created>
  <dcterms:modified xsi:type="dcterms:W3CDTF">2022-07-29T04:20:27Z</dcterms:modified>
</cp:coreProperties>
</file>